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0" r:id="rId2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1" Type="http://schemas.openxmlformats.org/officeDocument/2006/relationships/slide" Target="slides/slide12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F7D6831-234D-3BF8-E820-403E843A3080}"/>
              </a:ext>
            </a:extLst>
          </p:cNvPr>
          <p:cNvSpPr>
            <a:spLocks noRot="1" noChangeArrowheads="1" noTextEdit="1"/>
          </p:cNvSpPr>
          <p:nvPr>
            <p:ph type="sldImg"/>
          </p:nvPr>
        </p:nvSpPr>
        <p:spPr>
          <a:ln/>
        </p:spPr>
      </p:sp>
      <p:sp>
        <p:nvSpPr>
          <p:cNvPr id="51203" name="Rectangle 3">
            <a:extLst>
              <a:ext uri="{FF2B5EF4-FFF2-40B4-BE49-F238E27FC236}">
                <a16:creationId xmlns:a16="http://schemas.microsoft.com/office/drawing/2014/main" id="{11DF0939-1978-AE0E-9D4F-67619ACE9B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There are some investments that map to Knowledge Management or Correspondence that could be included in this segment.</a:t>
            </a:r>
          </a:p>
          <a:p>
            <a:r>
              <a:rPr lang="en-US" altLang="zh-CN">
                <a:latin typeface="Arial" panose="020B0604020202020204" pitchFamily="34" charset="0"/>
              </a:rPr>
              <a:t>* We have no IT systems that meets the </a:t>
            </a:r>
            <a:r>
              <a:rPr lang="en-US" altLang="zh-CN">
                <a:latin typeface="TimesNewRoman"/>
              </a:rPr>
              <a:t>DoD 5015.2-STD certified Records Management Application (RMA) requirements or equivalent but we are still doing RM by using manual processes.</a:t>
            </a:r>
          </a:p>
          <a:p>
            <a:r>
              <a:rPr lang="en-US" altLang="zh-CN">
                <a:latin typeface="TimesNewRoman"/>
              </a:rPr>
              <a:t>* We want to turn this 0 to a 1 a hybrid solution with that addresses all requirements using latest technologies available.</a:t>
            </a:r>
          </a:p>
          <a:p>
            <a:endParaRPr lang="en-US" altLang="zh-CN">
              <a:latin typeface="TimesNewRoman"/>
            </a:endParaRPr>
          </a:p>
          <a:p>
            <a:r>
              <a:rPr lang="en-US" altLang="zh-CN">
                <a:latin typeface="TimesNewRoman"/>
              </a:rPr>
              <a:t>** </a:t>
            </a:r>
            <a:r>
              <a:rPr lang="en-US" altLang="zh-CN">
                <a:latin typeface="Arial" panose="020B0604020202020204" pitchFamily="34" charset="0"/>
              </a:rPr>
              <a:t>NARA approved: NARA has endorsed DOD 5015.2-STD to set the requirements for an </a:t>
            </a:r>
            <a:r>
              <a:rPr lang="en-US" altLang="zh-CN">
                <a:solidFill>
                  <a:srgbClr val="262673"/>
                </a:solidFill>
                <a:latin typeface="Century Gothic" panose="020B0502020202020204" pitchFamily="34" charset="0"/>
              </a:rPr>
              <a:t>Electronic Record Keeping System </a:t>
            </a:r>
          </a:p>
          <a:p>
            <a:r>
              <a:rPr lang="en-US" altLang="zh-CN">
                <a:solidFill>
                  <a:srgbClr val="262673"/>
                </a:solidFill>
                <a:latin typeface="Century Gothic" panose="020B0502020202020204" pitchFamily="34" charset="0"/>
              </a:rPr>
              <a:t>*** Working with HR (see assessment) initially for SES next step for all employees</a:t>
            </a:r>
            <a:endParaRPr lang="en-US" altLang="zh-CN">
              <a:latin typeface="TimesNew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66.xml"/><Relationship Id="rId2" Type="http://schemas.openxmlformats.org/officeDocument/2006/relationships/notesSlide" Target="../notesSlides/notesSlide59.xml"/></Relationships>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386C370-5F08-5B46-3C2F-1EF8A9C9B072}"/>
              </a:ext>
            </a:extLst>
          </p:cNvPr>
          <p:cNvSpPr/>
          <p:nvPr/>
        </p:nvSpPr>
        <p:spPr>
          <a:xfrm>
            <a:off x="0" y="1282700"/>
            <a:ext cx="9144000" cy="555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2531" name="Title 1">
            <a:extLst>
              <a:ext uri="{FF2B5EF4-FFF2-40B4-BE49-F238E27FC236}">
                <a16:creationId xmlns:a16="http://schemas.microsoft.com/office/drawing/2014/main" id="{43E9A632-8C6B-6E51-2F9E-36A6371FF023}"/>
              </a:ext>
            </a:extLst>
          </p:cNvPr>
          <p:cNvSpPr>
            <a:spLocks noGrp="1"/>
          </p:cNvSpPr>
          <p:nvPr>
            <p:ph type="title"/>
          </p:nvPr>
        </p:nvSpPr>
        <p:spPr/>
        <p:txBody>
          <a:bodyPr/>
          <a:lstStyle/>
          <a:p>
            <a:r>
              <a:rPr lang="en-US" altLang="zh-CN">
                <a:ea typeface="宋体" panose="02010600030101010101" pitchFamily="2" charset="-122"/>
              </a:rPr>
              <a:t>RM Segment  - Current State</a:t>
            </a:r>
          </a:p>
        </p:txBody>
      </p:sp>
      <p:sp>
        <p:nvSpPr>
          <p:cNvPr id="19460" name="Content Placeholder 2">
            <a:extLst>
              <a:ext uri="{FF2B5EF4-FFF2-40B4-BE49-F238E27FC236}">
                <a16:creationId xmlns:a16="http://schemas.microsoft.com/office/drawing/2014/main" id="{D258E8F1-F564-C447-8119-B8F609EF00D0}"/>
              </a:ext>
            </a:extLst>
          </p:cNvPr>
          <p:cNvSpPr>
            <a:spLocks noGrp="1"/>
          </p:cNvSpPr>
          <p:nvPr>
            <p:ph idx="1"/>
          </p:nvPr>
        </p:nvSpPr>
        <p:spPr>
          <a:xfrm>
            <a:off x="2909888" y="1300163"/>
            <a:ext cx="5448300" cy="393700"/>
          </a:xfrm>
        </p:spPr>
        <p:txBody>
          <a:bodyPr/>
          <a:lstStyle/>
          <a:p>
            <a:pPr>
              <a:buFontTx/>
              <a:buNone/>
              <a:defRPr/>
            </a:pPr>
            <a:r>
              <a:rPr lang="en-US" sz="1400" dirty="0">
                <a:latin typeface="+mj-lt"/>
              </a:rPr>
              <a:t>RM strategic Drivers/Policies/Requirements</a:t>
            </a:r>
          </a:p>
        </p:txBody>
      </p:sp>
      <p:sp>
        <p:nvSpPr>
          <p:cNvPr id="20485" name="AutoShape 20">
            <a:extLst>
              <a:ext uri="{FF2B5EF4-FFF2-40B4-BE49-F238E27FC236}">
                <a16:creationId xmlns:a16="http://schemas.microsoft.com/office/drawing/2014/main" id="{AC22FF43-F3AB-AA2F-7DA0-C5C4C94EA457}"/>
              </a:ext>
            </a:extLst>
          </p:cNvPr>
          <p:cNvSpPr>
            <a:spLocks noChangeArrowheads="1"/>
          </p:cNvSpPr>
          <p:nvPr/>
        </p:nvSpPr>
        <p:spPr bwMode="auto">
          <a:xfrm>
            <a:off x="733425" y="1287673"/>
            <a:ext cx="1841500" cy="419100"/>
          </a:xfrm>
          <a:prstGeom prst="flowChartAlternateProcess">
            <a:avLst/>
          </a:prstGeom>
          <a:solidFill>
            <a:srgbClr val="FF0101"/>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Strategy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6" name="AutoShape 21">
            <a:extLst>
              <a:ext uri="{FF2B5EF4-FFF2-40B4-BE49-F238E27FC236}">
                <a16:creationId xmlns:a16="http://schemas.microsoft.com/office/drawing/2014/main" id="{F8CC4CD1-CDAD-F801-37A0-065F5945178D}"/>
              </a:ext>
            </a:extLst>
          </p:cNvPr>
          <p:cNvSpPr>
            <a:spLocks noChangeArrowheads="1"/>
          </p:cNvSpPr>
          <p:nvPr/>
        </p:nvSpPr>
        <p:spPr bwMode="auto">
          <a:xfrm>
            <a:off x="733425" y="1819539"/>
            <a:ext cx="1841500" cy="419100"/>
          </a:xfrm>
          <a:prstGeom prst="flowChartAlternateProcess">
            <a:avLst/>
          </a:prstGeom>
          <a:solidFill>
            <a:srgbClr val="00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Business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7" name="AutoShape 22">
            <a:extLst>
              <a:ext uri="{FF2B5EF4-FFF2-40B4-BE49-F238E27FC236}">
                <a16:creationId xmlns:a16="http://schemas.microsoft.com/office/drawing/2014/main" id="{47F021F3-C0D8-85DF-B872-AD4045BC2806}"/>
              </a:ext>
            </a:extLst>
          </p:cNvPr>
          <p:cNvSpPr>
            <a:spLocks noChangeArrowheads="1"/>
          </p:cNvSpPr>
          <p:nvPr/>
        </p:nvSpPr>
        <p:spPr bwMode="auto">
          <a:xfrm>
            <a:off x="733425" y="2332355"/>
            <a:ext cx="1841500" cy="419100"/>
          </a:xfrm>
          <a:prstGeom prst="flowChartAlternateProcess">
            <a:avLst/>
          </a:prstGeom>
          <a:solidFill>
            <a:srgbClr val="FF66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Investment</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8" name="AutoShape 23">
            <a:extLst>
              <a:ext uri="{FF2B5EF4-FFF2-40B4-BE49-F238E27FC236}">
                <a16:creationId xmlns:a16="http://schemas.microsoft.com/office/drawing/2014/main" id="{21EF2813-D65A-4054-1334-174BE88DD3C9}"/>
              </a:ext>
            </a:extLst>
          </p:cNvPr>
          <p:cNvSpPr>
            <a:spLocks noChangeArrowheads="1"/>
          </p:cNvSpPr>
          <p:nvPr/>
        </p:nvSpPr>
        <p:spPr bwMode="auto">
          <a:xfrm>
            <a:off x="733425" y="2864221"/>
            <a:ext cx="1841500" cy="419100"/>
          </a:xfrm>
          <a:prstGeom prst="flowChartAlternateProcess">
            <a:avLst/>
          </a:prstGeom>
          <a:solidFill>
            <a:srgbClr val="9900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Data/Databases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9" name="AutoShape 24">
            <a:extLst>
              <a:ext uri="{FF2B5EF4-FFF2-40B4-BE49-F238E27FC236}">
                <a16:creationId xmlns:a16="http://schemas.microsoft.com/office/drawing/2014/main" id="{539E4AEA-14E7-11AF-10C1-659C7F1EA70D}"/>
              </a:ext>
            </a:extLst>
          </p:cNvPr>
          <p:cNvSpPr>
            <a:spLocks noChangeArrowheads="1"/>
          </p:cNvSpPr>
          <p:nvPr/>
        </p:nvSpPr>
        <p:spPr bwMode="auto">
          <a:xfrm>
            <a:off x="733425" y="3491337"/>
            <a:ext cx="1841500" cy="417513"/>
          </a:xfrm>
          <a:prstGeom prst="flowChartAlternateProcess">
            <a:avLst/>
          </a:prstGeom>
          <a:solidFill>
            <a:srgbClr val="2852D8"/>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Systems &amp; Services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0" name="AutoShape 25">
            <a:extLst>
              <a:ext uri="{FF2B5EF4-FFF2-40B4-BE49-F238E27FC236}">
                <a16:creationId xmlns:a16="http://schemas.microsoft.com/office/drawing/2014/main" id="{0914E50F-DD6C-43E7-4A30-66F3895DE55A}"/>
              </a:ext>
            </a:extLst>
          </p:cNvPr>
          <p:cNvSpPr>
            <a:spLocks noChangeArrowheads="1"/>
          </p:cNvSpPr>
          <p:nvPr/>
        </p:nvSpPr>
        <p:spPr bwMode="auto">
          <a:xfrm>
            <a:off x="733425" y="4078766"/>
            <a:ext cx="1841500" cy="419100"/>
          </a:xfrm>
          <a:prstGeom prst="flowChartAlternateProcess">
            <a:avLst/>
          </a:prstGeom>
          <a:solidFill>
            <a:srgbClr val="990099"/>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Technology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1" name="AutoShape 26">
            <a:extLst>
              <a:ext uri="{FF2B5EF4-FFF2-40B4-BE49-F238E27FC236}">
                <a16:creationId xmlns:a16="http://schemas.microsoft.com/office/drawing/2014/main" id="{9E255CC5-361F-97D3-2D11-5B2DC51AFAEF}"/>
              </a:ext>
            </a:extLst>
          </p:cNvPr>
          <p:cNvSpPr>
            <a:spLocks noChangeArrowheads="1"/>
          </p:cNvSpPr>
          <p:nvPr/>
        </p:nvSpPr>
        <p:spPr bwMode="auto">
          <a:xfrm>
            <a:off x="733425" y="4610632"/>
            <a:ext cx="1841500" cy="419100"/>
          </a:xfrm>
          <a:prstGeom prst="flowChartAlternateProcess">
            <a:avLst/>
          </a:prstGeom>
          <a:solidFill>
            <a:srgbClr val="003366"/>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Workforce</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2" name="AutoShape 27">
            <a:extLst>
              <a:ext uri="{FF2B5EF4-FFF2-40B4-BE49-F238E27FC236}">
                <a16:creationId xmlns:a16="http://schemas.microsoft.com/office/drawing/2014/main" id="{5EB410C6-A600-C8E3-9D8E-947270FBC476}"/>
              </a:ext>
            </a:extLst>
          </p:cNvPr>
          <p:cNvSpPr>
            <a:spLocks noChangeArrowheads="1"/>
          </p:cNvSpPr>
          <p:nvPr/>
        </p:nvSpPr>
        <p:spPr bwMode="auto">
          <a:xfrm>
            <a:off x="733425" y="5142498"/>
            <a:ext cx="1841500" cy="419100"/>
          </a:xfrm>
          <a:prstGeom prst="flowChartAlternateProcess">
            <a:avLst/>
          </a:prstGeom>
          <a:solidFill>
            <a:srgbClr val="CC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Facilities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Content Placeholder 2">
            <a:extLst>
              <a:ext uri="{FF2B5EF4-FFF2-40B4-BE49-F238E27FC236}">
                <a16:creationId xmlns:a16="http://schemas.microsoft.com/office/drawing/2014/main" id="{548DEEC7-07F7-EE21-E146-54CB989E425C}"/>
              </a:ext>
            </a:extLst>
          </p:cNvPr>
          <p:cNvSpPr txBox="1">
            <a:spLocks/>
          </p:cNvSpPr>
          <p:nvPr/>
        </p:nvSpPr>
        <p:spPr bwMode="auto">
          <a:xfrm>
            <a:off x="2909888" y="1866900"/>
            <a:ext cx="5829300" cy="3857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See business process analysis  </a:t>
            </a:r>
          </a:p>
        </p:txBody>
      </p:sp>
      <p:sp>
        <p:nvSpPr>
          <p:cNvPr id="39" name="Content Placeholder 2">
            <a:extLst>
              <a:ext uri="{FF2B5EF4-FFF2-40B4-BE49-F238E27FC236}">
                <a16:creationId xmlns:a16="http://schemas.microsoft.com/office/drawing/2014/main" id="{2F86A696-9531-97FE-E8E3-9460EF0A4FD9}"/>
              </a:ext>
            </a:extLst>
          </p:cNvPr>
          <p:cNvSpPr txBox="1">
            <a:spLocks/>
          </p:cNvSpPr>
          <p:nvPr/>
        </p:nvSpPr>
        <p:spPr bwMode="auto">
          <a:xfrm>
            <a:off x="2909888" y="2411413"/>
            <a:ext cx="3360737" cy="48577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investment:  0*</a:t>
            </a:r>
          </a:p>
        </p:txBody>
      </p:sp>
      <p:sp>
        <p:nvSpPr>
          <p:cNvPr id="40" name="Content Placeholder 2">
            <a:extLst>
              <a:ext uri="{FF2B5EF4-FFF2-40B4-BE49-F238E27FC236}">
                <a16:creationId xmlns:a16="http://schemas.microsoft.com/office/drawing/2014/main" id="{B82F60AF-5420-CB8D-3073-8863B61178C2}"/>
              </a:ext>
            </a:extLst>
          </p:cNvPr>
          <p:cNvSpPr txBox="1">
            <a:spLocks/>
          </p:cNvSpPr>
          <p:nvPr/>
        </p:nvSpPr>
        <p:spPr bwMode="auto">
          <a:xfrm>
            <a:off x="2909888" y="2790825"/>
            <a:ext cx="3106737" cy="5683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Databases: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 needs are being identified.</a:t>
            </a:r>
          </a:p>
        </p:txBody>
      </p:sp>
      <p:sp>
        <p:nvSpPr>
          <p:cNvPr id="41" name="Content Placeholder 2">
            <a:extLst>
              <a:ext uri="{FF2B5EF4-FFF2-40B4-BE49-F238E27FC236}">
                <a16:creationId xmlns:a16="http://schemas.microsoft.com/office/drawing/2014/main" id="{B2722628-D5F2-817F-DBD0-AEF9E92690C5}"/>
              </a:ext>
            </a:extLst>
          </p:cNvPr>
          <p:cNvSpPr txBox="1">
            <a:spLocks/>
          </p:cNvSpPr>
          <p:nvPr/>
        </p:nvSpPr>
        <p:spPr bwMode="auto">
          <a:xfrm>
            <a:off x="2909888" y="3322638"/>
            <a:ext cx="3646487" cy="658812"/>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System services: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Electronic Record Keeping System: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142 Scheduled IT systems</a:t>
            </a:r>
          </a:p>
        </p:txBody>
      </p:sp>
      <p:sp>
        <p:nvSpPr>
          <p:cNvPr id="42" name="Content Placeholder 2">
            <a:extLst>
              <a:ext uri="{FF2B5EF4-FFF2-40B4-BE49-F238E27FC236}">
                <a16:creationId xmlns:a16="http://schemas.microsoft.com/office/drawing/2014/main" id="{1F609FDB-3076-1007-AFCF-7E3A4DE2E8CD}"/>
              </a:ext>
            </a:extLst>
          </p:cNvPr>
          <p:cNvSpPr txBox="1">
            <a:spLocks/>
          </p:cNvSpPr>
          <p:nvPr/>
        </p:nvSpPr>
        <p:spPr bwMode="auto">
          <a:xfrm>
            <a:off x="2909888" y="4102100"/>
            <a:ext cx="2962275" cy="3349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Technologies:  0</a:t>
            </a:r>
          </a:p>
        </p:txBody>
      </p:sp>
      <p:cxnSp>
        <p:nvCxnSpPr>
          <p:cNvPr id="36" name="Straight Connector 35">
            <a:extLst>
              <a:ext uri="{FF2B5EF4-FFF2-40B4-BE49-F238E27FC236}">
                <a16:creationId xmlns:a16="http://schemas.microsoft.com/office/drawing/2014/main" id="{94F961BC-AFD7-0FDE-FA94-074AA69AC9AA}"/>
              </a:ext>
            </a:extLst>
          </p:cNvPr>
          <p:cNvCxnSpPr/>
          <p:nvPr/>
        </p:nvCxnSpPr>
        <p:spPr bwMode="auto">
          <a:xfrm flipV="1">
            <a:off x="568325" y="1773238"/>
            <a:ext cx="7188200"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B14739-34B7-F5D0-DD80-26F7F7194DCC}"/>
              </a:ext>
            </a:extLst>
          </p:cNvPr>
          <p:cNvCxnSpPr/>
          <p:nvPr/>
        </p:nvCxnSpPr>
        <p:spPr bwMode="auto">
          <a:xfrm flipV="1">
            <a:off x="574675" y="2263775"/>
            <a:ext cx="5453063" cy="9525"/>
          </a:xfrm>
          <a:prstGeom prst="line">
            <a:avLst/>
          </a:prstGeom>
        </p:spPr>
        <p:style>
          <a:lnRef idx="1">
            <a:schemeClr val="accent1"/>
          </a:lnRef>
          <a:fillRef idx="0">
            <a:schemeClr val="accent1"/>
          </a:fillRef>
          <a:effectRef idx="0">
            <a:schemeClr val="accent1"/>
          </a:effectRef>
          <a:fontRef idx="minor">
            <a:schemeClr val="tx1"/>
          </a:fontRef>
        </p:style>
      </p:cxnSp>
      <p:grpSp>
        <p:nvGrpSpPr>
          <p:cNvPr id="22548" name="Group 54">
            <a:extLst>
              <a:ext uri="{FF2B5EF4-FFF2-40B4-BE49-F238E27FC236}">
                <a16:creationId xmlns:a16="http://schemas.microsoft.com/office/drawing/2014/main" id="{F8441891-2CE1-7D3C-6926-5CC161A99A19}"/>
              </a:ext>
            </a:extLst>
          </p:cNvPr>
          <p:cNvGrpSpPr>
            <a:grpSpLocks/>
          </p:cNvGrpSpPr>
          <p:nvPr/>
        </p:nvGrpSpPr>
        <p:grpSpPr bwMode="auto">
          <a:xfrm>
            <a:off x="606425" y="2787650"/>
            <a:ext cx="5484813" cy="2825750"/>
            <a:chOff x="109354" y="2983089"/>
            <a:chExt cx="8680767" cy="2826190"/>
          </a:xfrm>
        </p:grpSpPr>
        <p:cxnSp>
          <p:nvCxnSpPr>
            <p:cNvPr id="44" name="Straight Connector 43">
              <a:extLst>
                <a:ext uri="{FF2B5EF4-FFF2-40B4-BE49-F238E27FC236}">
                  <a16:creationId xmlns:a16="http://schemas.microsoft.com/office/drawing/2014/main" id="{CE7000EB-404E-735B-E6E7-11398994575B}"/>
                </a:ext>
              </a:extLst>
            </p:cNvPr>
            <p:cNvCxnSpPr/>
            <p:nvPr/>
          </p:nvCxnSpPr>
          <p:spPr>
            <a:xfrm flipV="1">
              <a:off x="142018" y="2983089"/>
              <a:ext cx="8617953"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FF02AC-4011-7159-2B9A-9B167F5979BA}"/>
                </a:ext>
              </a:extLst>
            </p:cNvPr>
            <p:cNvCxnSpPr/>
            <p:nvPr/>
          </p:nvCxnSpPr>
          <p:spPr>
            <a:xfrm flipV="1">
              <a:off x="109354" y="3532450"/>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D5842D-F2EC-01BC-E5EC-527975E98B23}"/>
                </a:ext>
              </a:extLst>
            </p:cNvPr>
            <p:cNvCxnSpPr/>
            <p:nvPr/>
          </p:nvCxnSpPr>
          <p:spPr>
            <a:xfrm flipV="1">
              <a:off x="119404" y="4215181"/>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E15D8-1C24-DCA8-D2D0-D6B921C1EB36}"/>
                </a:ext>
              </a:extLst>
            </p:cNvPr>
            <p:cNvCxnSpPr/>
            <p:nvPr/>
          </p:nvCxnSpPr>
          <p:spPr>
            <a:xfrm flipV="1">
              <a:off x="174680" y="4740726"/>
              <a:ext cx="8615441"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4A9D7C-EF1B-4F78-339A-D2BE197B4491}"/>
                </a:ext>
              </a:extLst>
            </p:cNvPr>
            <p:cNvCxnSpPr/>
            <p:nvPr/>
          </p:nvCxnSpPr>
          <p:spPr>
            <a:xfrm flipV="1">
              <a:off x="172168" y="5261507"/>
              <a:ext cx="8615440"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E0F254-9FA6-D536-6DAB-36F634B8790E}"/>
                </a:ext>
              </a:extLst>
            </p:cNvPr>
            <p:cNvCxnSpPr/>
            <p:nvPr/>
          </p:nvCxnSpPr>
          <p:spPr>
            <a:xfrm flipV="1">
              <a:off x="167143" y="5801341"/>
              <a:ext cx="8617953" cy="79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Content Placeholder 2">
            <a:extLst>
              <a:ext uri="{FF2B5EF4-FFF2-40B4-BE49-F238E27FC236}">
                <a16:creationId xmlns:a16="http://schemas.microsoft.com/office/drawing/2014/main" id="{C510E66C-775C-199D-749A-C8F3A4366171}"/>
              </a:ext>
            </a:extLst>
          </p:cNvPr>
          <p:cNvSpPr txBox="1">
            <a:spLocks/>
          </p:cNvSpPr>
          <p:nvPr/>
        </p:nvSpPr>
        <p:spPr bwMode="auto">
          <a:xfrm>
            <a:off x="2909888" y="4645025"/>
            <a:ext cx="4110037" cy="4286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Training needs – 07/08 RM Assessment ***</a:t>
            </a:r>
          </a:p>
        </p:txBody>
      </p:sp>
      <p:sp>
        <p:nvSpPr>
          <p:cNvPr id="51" name="Content Placeholder 2">
            <a:extLst>
              <a:ext uri="{FF2B5EF4-FFF2-40B4-BE49-F238E27FC236}">
                <a16:creationId xmlns:a16="http://schemas.microsoft.com/office/drawing/2014/main" id="{D9356A6B-94C3-56D1-F065-57BA4860E379}"/>
              </a:ext>
            </a:extLst>
          </p:cNvPr>
          <p:cNvSpPr txBox="1">
            <a:spLocks/>
          </p:cNvSpPr>
          <p:nvPr/>
        </p:nvSpPr>
        <p:spPr bwMode="auto">
          <a:xfrm>
            <a:off x="2909888" y="5170488"/>
            <a:ext cx="6234112"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Catalog HHS Record Centers – TBD – NARA 2005 inventory validation</a:t>
            </a:r>
          </a:p>
        </p:txBody>
      </p:sp>
      <p:sp>
        <p:nvSpPr>
          <p:cNvPr id="53" name="Right Brace 52">
            <a:extLst>
              <a:ext uri="{FF2B5EF4-FFF2-40B4-BE49-F238E27FC236}">
                <a16:creationId xmlns:a16="http://schemas.microsoft.com/office/drawing/2014/main" id="{61266F84-B825-E03C-957D-B01E3590A305}"/>
              </a:ext>
            </a:extLst>
          </p:cNvPr>
          <p:cNvSpPr/>
          <p:nvPr/>
        </p:nvSpPr>
        <p:spPr>
          <a:xfrm>
            <a:off x="6275388" y="2236788"/>
            <a:ext cx="287337" cy="2344737"/>
          </a:xfrm>
          <a:prstGeom prst="rightBrace">
            <a:avLst>
              <a:gd name="adj1" fmla="val 32609"/>
              <a:gd name="adj2" fmla="val 50000"/>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2552" name="Content Placeholder 2">
            <a:extLst>
              <a:ext uri="{FF2B5EF4-FFF2-40B4-BE49-F238E27FC236}">
                <a16:creationId xmlns:a16="http://schemas.microsoft.com/office/drawing/2014/main" id="{28BE55FA-179F-AF61-44C8-B5377FD02BCA}"/>
              </a:ext>
            </a:extLst>
          </p:cNvPr>
          <p:cNvSpPr txBox="1">
            <a:spLocks/>
          </p:cNvSpPr>
          <p:nvPr/>
        </p:nvSpPr>
        <p:spPr bwMode="auto">
          <a:xfrm>
            <a:off x="6642100" y="2509838"/>
            <a:ext cx="2449513"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262673"/>
                </a:solidFill>
                <a:effectLst/>
                <a:uLnTx/>
                <a:uFillTx/>
                <a:latin typeface="Century Gothic" panose="020B0502020202020204" pitchFamily="34" charset="0"/>
                <a:ea typeface="宋体" panose="02010600030101010101" pitchFamily="2" charset="-122"/>
                <a:cs typeface="+mn-cs"/>
              </a:rPr>
              <a:t>No department-wide or OPDIV-wide Electronic Record Keeping System approved by NARA**</a:t>
            </a:r>
          </a:p>
        </p:txBody>
      </p:sp>
      <p:sp>
        <p:nvSpPr>
          <p:cNvPr id="22553" name="Slide Number Placeholder 4">
            <a:extLst>
              <a:ext uri="{FF2B5EF4-FFF2-40B4-BE49-F238E27FC236}">
                <a16:creationId xmlns:a16="http://schemas.microsoft.com/office/drawing/2014/main" id="{0DC6A26B-0092-C601-97F9-40B19295905A}"/>
              </a:ext>
            </a:extLst>
          </p:cNvPr>
          <p:cNvSpPr>
            <a:spLocks noGrp="1"/>
          </p:cNvSpPr>
          <p:nvPr>
            <p:ph type="sldNum" sz="quarter" idx="10"/>
          </p:nvPr>
        </p:nvSpPr>
        <p:spPr>
          <a:xfrm>
            <a:off x="8313738" y="6199188"/>
            <a:ext cx="496887"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CAD107-9C7A-4EB4-A17D-A7D2C8BAF62A}" type="slidenum">
              <a:rPr kumimoji="0" lang="en-US" altLang="zh-CN" sz="1200" b="1" i="0" u="none" strike="noStrike" kern="1200" cap="none" spc="0" normalizeH="0" baseline="0" noProof="0" smtClean="0">
                <a:ln>
                  <a:noFill/>
                </a:ln>
                <a:solidFill>
                  <a:srgbClr val="0070C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1" i="0" u="none" strike="noStrike" kern="1200" cap="none" spc="0" normalizeH="0" baseline="0" noProof="0">
              <a:ln>
                <a:noFill/>
              </a:ln>
              <a:solidFill>
                <a:srgbClr val="0070C0"/>
              </a:solidFill>
              <a:effectLst/>
              <a:uLnTx/>
              <a:uFillTx/>
              <a:latin typeface="Arial" panose="020B0604020202020204" pitchFamily="34" charset="0"/>
              <a:ea typeface="宋体" panose="02010600030101010101" pitchFamily="2" charset="-122"/>
              <a:cs typeface="+mn-cs"/>
            </a:endParaRPr>
          </a:p>
        </p:txBody>
      </p:sp>
      <p:sp>
        <p:nvSpPr>
          <p:cNvPr id="55" name="AutoShape 27">
            <a:extLst>
              <a:ext uri="{FF2B5EF4-FFF2-40B4-BE49-F238E27FC236}">
                <a16:creationId xmlns:a16="http://schemas.microsoft.com/office/drawing/2014/main" id="{DA5A1BFE-357F-4536-1CCD-4057D68D17E9}"/>
              </a:ext>
            </a:extLst>
          </p:cNvPr>
          <p:cNvSpPr>
            <a:spLocks noChangeArrowheads="1"/>
          </p:cNvSpPr>
          <p:nvPr/>
        </p:nvSpPr>
        <p:spPr bwMode="auto">
          <a:xfrm>
            <a:off x="733425" y="5692775"/>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Security &amp; Privacy</a:t>
            </a:r>
            <a:endParaRPr kumimoji="0" lang="en-US" sz="1400" b="0" i="0" u="none" strike="noStrike" kern="1200" cap="none" spc="0" normalizeH="0" baseline="0" noProof="0" dirty="0">
              <a:ln>
                <a:noFill/>
              </a:ln>
              <a:solidFill>
                <a:srgbClr val="333333"/>
              </a:solidFill>
              <a:effectLst/>
              <a:uLnTx/>
              <a:uFillTx/>
              <a:latin typeface="Century Gothic"/>
              <a:ea typeface="+mn-ea"/>
              <a:cs typeface="+mn-cs"/>
            </a:endParaRPr>
          </a:p>
        </p:txBody>
      </p:sp>
      <p:sp>
        <p:nvSpPr>
          <p:cNvPr id="56" name="AutoShape 27">
            <a:extLst>
              <a:ext uri="{FF2B5EF4-FFF2-40B4-BE49-F238E27FC236}">
                <a16:creationId xmlns:a16="http://schemas.microsoft.com/office/drawing/2014/main" id="{9D846F7A-78EC-8EE5-B35B-625614C56FAA}"/>
              </a:ext>
            </a:extLst>
          </p:cNvPr>
          <p:cNvSpPr>
            <a:spLocks noChangeArrowheads="1"/>
          </p:cNvSpPr>
          <p:nvPr/>
        </p:nvSpPr>
        <p:spPr bwMode="auto">
          <a:xfrm>
            <a:off x="733425" y="6243638"/>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Performance</a:t>
            </a:r>
            <a:endParaRPr kumimoji="0" lang="en-US" sz="1800" b="0" i="0" u="none" strike="noStrike" kern="1200" cap="none" spc="0" normalizeH="0" baseline="0" noProof="0" dirty="0">
              <a:ln>
                <a:noFill/>
              </a:ln>
              <a:solidFill>
                <a:srgbClr val="333333"/>
              </a:solidFill>
              <a:effectLst/>
              <a:uLnTx/>
              <a:uFillTx/>
              <a:latin typeface="Century Gothic"/>
              <a:ea typeface="+mn-ea"/>
              <a:cs typeface="+mn-cs"/>
            </a:endParaRPr>
          </a:p>
        </p:txBody>
      </p:sp>
      <p:cxnSp>
        <p:nvCxnSpPr>
          <p:cNvPr id="58" name="Straight Connector 57">
            <a:extLst>
              <a:ext uri="{FF2B5EF4-FFF2-40B4-BE49-F238E27FC236}">
                <a16:creationId xmlns:a16="http://schemas.microsoft.com/office/drawing/2014/main" id="{56350933-98EF-D5B2-D46E-28FAC10E1254}"/>
              </a:ext>
            </a:extLst>
          </p:cNvPr>
          <p:cNvCxnSpPr/>
          <p:nvPr/>
        </p:nvCxnSpPr>
        <p:spPr bwMode="auto">
          <a:xfrm flipV="1">
            <a:off x="661988" y="6159500"/>
            <a:ext cx="5514975" cy="127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95E0B21B-4E2A-2ECB-15FF-D41685E8779B}"/>
              </a:ext>
            </a:extLst>
          </p:cNvPr>
          <p:cNvSpPr txBox="1">
            <a:spLocks/>
          </p:cNvSpPr>
          <p:nvPr/>
        </p:nvSpPr>
        <p:spPr bwMode="auto">
          <a:xfrm>
            <a:off x="2909888" y="5716588"/>
            <a:ext cx="4095750"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Security and privacy needs - TBD</a:t>
            </a:r>
          </a:p>
        </p:txBody>
      </p:sp>
      <p:sp>
        <p:nvSpPr>
          <p:cNvPr id="60" name="Content Placeholder 2">
            <a:extLst>
              <a:ext uri="{FF2B5EF4-FFF2-40B4-BE49-F238E27FC236}">
                <a16:creationId xmlns:a16="http://schemas.microsoft.com/office/drawing/2014/main" id="{6207747D-B1EC-4DCE-C782-8940DA9722A7}"/>
              </a:ext>
            </a:extLst>
          </p:cNvPr>
          <p:cNvSpPr txBox="1">
            <a:spLocks/>
          </p:cNvSpPr>
          <p:nvPr/>
        </p:nvSpPr>
        <p:spPr bwMode="auto">
          <a:xfrm>
            <a:off x="2909888" y="6207125"/>
            <a:ext cx="5097462" cy="642938"/>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Performance – 07/08 RM Assessment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Milestones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